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296400"/>
  <p:embeddedFontLst>
    <p:embeddedFont>
      <p:font typeface="Garamond" panose="02020404030301010803" pitchFamily="18" charset="0"/>
      <p:regular r:id="rId21"/>
      <p:bold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cm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605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5th Grade- Parent Information Night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50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046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4dccf38af_0_158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4dccf38af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222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115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dccf38af_0_181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4dccf38a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020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dccf38af_0_164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4dccf38a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781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dccf38af_0_169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4dccf38a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943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90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dccf38af_0_17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24dccf38af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30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25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53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dccf38af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4dccf38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8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dccf38a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dccf38af_0_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97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dccf38a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4dccf38af_0_5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46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dccf38a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4dccf38af_0_10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92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048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76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22" name="Google Shape;22;p2" descr="HD-PanelTitle-V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" name="Google Shape;24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3"/>
          <p:cNvCxnSpPr/>
          <p:nvPr/>
        </p:nvCxnSpPr>
        <p:spPr>
          <a:xfrm>
            <a:off x="1392344" y="195611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id="11" name="Google Shape;11;p1" descr="HD-PanelContent-V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land5.weebly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csc.k12.in.us/o/district/browse/1342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b="1"/>
              <a:t>Welcome to </a:t>
            </a:r>
            <a:r>
              <a:rPr lang="en-US" sz="5400" b="1" i="0" u="none" strike="noStrike" cap="none">
                <a:solidFill>
                  <a:srgbClr val="262626"/>
                </a:solidFill>
              </a:rPr>
              <a:t>5</a:t>
            </a:r>
            <a:r>
              <a:rPr lang="en-US" sz="5400" b="1" i="0" u="none" strike="noStrike" cap="none" baseline="30000">
                <a:solidFill>
                  <a:srgbClr val="262626"/>
                </a:solidFill>
              </a:rPr>
              <a:t>th</a:t>
            </a:r>
            <a:r>
              <a:rPr lang="en-US" sz="5400" b="1" i="0" u="none" strike="noStrike" cap="none">
                <a:solidFill>
                  <a:srgbClr val="262626"/>
                </a:solidFill>
              </a:rPr>
              <a:t> Grade</a:t>
            </a:r>
            <a:endParaRPr sz="5400" b="1" i="0" u="none" strike="noStrike" cap="none">
              <a:solidFill>
                <a:srgbClr val="262626"/>
              </a:solidFill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</a:rPr>
              <a:t>Mrs</a:t>
            </a:r>
            <a:r>
              <a:rPr lang="en-US" b="1"/>
              <a:t>. Schaefer</a:t>
            </a:r>
            <a:endParaRPr b="1"/>
          </a:p>
          <a:p>
            <a:pPr marL="0" marR="0" lvl="0" indent="0" algn="ctr" rtl="0">
              <a:lnSpc>
                <a:spcPct val="90000"/>
              </a:lnSpc>
              <a:spcBef>
                <a:spcPts val="10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</a:rPr>
              <a:t>M</a:t>
            </a:r>
            <a:r>
              <a:rPr lang="en-US" b="1"/>
              <a:t>s. Sturgeon</a:t>
            </a:r>
            <a:endParaRPr b="1"/>
          </a:p>
          <a:p>
            <a:pPr marL="0" marR="0" lvl="0" indent="0" algn="ctr" rtl="0">
              <a:lnSpc>
                <a:spcPct val="90000"/>
              </a:lnSpc>
              <a:spcBef>
                <a:spcPts val="10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</a:rPr>
              <a:t>Mrs. Warner</a:t>
            </a:r>
            <a:endParaRPr sz="2100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1295400" y="982127"/>
            <a:ext cx="96012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b="1"/>
              <a:t>What Students Need Every Day</a:t>
            </a:r>
            <a:r>
              <a:rPr lang="en-US"/>
              <a:t> 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1" name="Google Shape;261;p40"/>
          <p:cNvSpPr txBox="1">
            <a:spLocks noGrp="1"/>
          </p:cNvSpPr>
          <p:nvPr>
            <p:ph type="body" idx="1"/>
          </p:nvPr>
        </p:nvSpPr>
        <p:spPr>
          <a:xfrm>
            <a:off x="789400" y="2006325"/>
            <a:ext cx="10657200" cy="3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3000"/>
              <a:t>Students </a:t>
            </a:r>
            <a:r>
              <a:rPr lang="en-US" sz="3000" u="sng"/>
              <a:t>must</a:t>
            </a:r>
            <a:r>
              <a:rPr lang="en-US" sz="3000"/>
              <a:t> have the following items with them every day:</a:t>
            </a:r>
            <a:endParaRPr sz="3000"/>
          </a:p>
          <a:p>
            <a:pPr marL="1371600" marR="0" lvl="0" indent="-419100" algn="l" rtl="0">
              <a:spcBef>
                <a:spcPts val="108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Trapper Keeper</a:t>
            </a:r>
            <a:endParaRPr sz="3000"/>
          </a:p>
          <a:p>
            <a:pPr marL="1371600" marR="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Reading book </a:t>
            </a:r>
            <a:endParaRPr sz="3000"/>
          </a:p>
          <a:p>
            <a:pPr marL="1371600" marR="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Any required homework</a:t>
            </a:r>
            <a:endParaRPr sz="3000"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3000"/>
              <a:t>Missing any of these items may result in a mark on their behavior chart for not being prepared for class (Be Responsible).</a:t>
            </a:r>
            <a:endParaRPr sz="3000"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>
            <a:spLocks noGrp="1"/>
          </p:cNvSpPr>
          <p:nvPr>
            <p:ph type="title"/>
          </p:nvPr>
        </p:nvSpPr>
        <p:spPr>
          <a:xfrm>
            <a:off x="1295400" y="982127"/>
            <a:ext cx="96012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b="1"/>
              <a:t>Trapper Keepers</a:t>
            </a:r>
            <a:r>
              <a:rPr lang="en-US"/>
              <a:t> 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7" name="Google Shape;267;p41"/>
          <p:cNvSpPr txBox="1">
            <a:spLocks noGrp="1"/>
          </p:cNvSpPr>
          <p:nvPr>
            <p:ph type="body" idx="1"/>
          </p:nvPr>
        </p:nvSpPr>
        <p:spPr>
          <a:xfrm>
            <a:off x="1295400" y="2006323"/>
            <a:ext cx="96012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/>
              <a:t>Trapper Keepers are carried with students to their classes for each period - so it is very important they have it every day.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All student</a:t>
            </a:r>
            <a:r>
              <a:rPr lang="en-US"/>
              <a:t> on-going work and class notes are kept in their Trapper Keepers.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All papers MUST stay in </a:t>
            </a:r>
            <a:r>
              <a:rPr lang="en-US"/>
              <a:t>it.  </a:t>
            </a:r>
            <a:r>
              <a:rPr lang="en-US" sz="2400" b="1" i="0" u="none" strike="noStrike" cap="none">
                <a:solidFill>
                  <a:srgbClr val="262626"/>
                </a:solidFill>
              </a:rPr>
              <a:t>Please do not clear out your child’s </a:t>
            </a:r>
            <a:r>
              <a:rPr lang="en-US" b="1"/>
              <a:t>Trapper Keeper.</a:t>
            </a:r>
            <a:endParaRPr b="1"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Papers that can stay at home</a:t>
            </a:r>
            <a:r>
              <a:rPr lang="en-US"/>
              <a:t> </a:t>
            </a: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will be stored in the </a:t>
            </a:r>
            <a:r>
              <a:rPr lang="en-US"/>
              <a:t>orange </a:t>
            </a: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vinyl folder</a:t>
            </a:r>
            <a:r>
              <a:rPr lang="en-US"/>
              <a:t>, which will be stored in their Trapper Keepers.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>
            <a:spLocks noGrp="1"/>
          </p:cNvSpPr>
          <p:nvPr>
            <p:ph type="title"/>
          </p:nvPr>
        </p:nvSpPr>
        <p:spPr>
          <a:xfrm>
            <a:off x="1295400" y="982127"/>
            <a:ext cx="96012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1" i="0" u="none" strike="noStrike" cap="none">
                <a:solidFill>
                  <a:srgbClr val="262626"/>
                </a:solidFill>
              </a:rPr>
              <a:t>Snacks </a:t>
            </a:r>
            <a:endParaRPr sz="4400" b="1" i="0" u="none" strike="noStrike" cap="none">
              <a:solidFill>
                <a:srgbClr val="262626"/>
              </a:solidFill>
            </a:endParaRPr>
          </a:p>
        </p:txBody>
      </p:sp>
      <p:sp>
        <p:nvSpPr>
          <p:cNvPr id="273" name="Google Shape;273;p42"/>
          <p:cNvSpPr txBox="1">
            <a:spLocks noGrp="1"/>
          </p:cNvSpPr>
          <p:nvPr>
            <p:ph type="body" idx="1"/>
          </p:nvPr>
        </p:nvSpPr>
        <p:spPr>
          <a:xfrm>
            <a:off x="1295400" y="2302450"/>
            <a:ext cx="9601200" cy="3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390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/>
              <a:t>Students don’t eat lunch until 1 p.m., so a healthy snack to eat in Period 1 is welcome</a:t>
            </a:r>
            <a:endParaRPr sz="3600"/>
          </a:p>
          <a:p>
            <a:pPr marL="285750" marR="0" lvl="0" indent="-3390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Healthy snacks </a:t>
            </a:r>
            <a:r>
              <a:rPr lang="en-US" sz="3600"/>
              <a:t>are </a:t>
            </a:r>
            <a: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crackers, fruit, cheese, yogurt, or veggies</a:t>
            </a:r>
            <a:endParaRPr sz="3600"/>
          </a:p>
          <a:p>
            <a:pPr marL="285750" marR="0" lvl="0" indent="-3390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/>
              <a:t>No cookies, candies, chips, or anything that would create a mess</a:t>
            </a:r>
            <a:endParaRPr sz="3600"/>
          </a:p>
          <a:p>
            <a:pPr marL="0" marR="0" lvl="0" indent="0" algn="l" rtl="0">
              <a:spcBef>
                <a:spcPts val="108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1295400" y="982127"/>
            <a:ext cx="96012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1" i="0" u="none" strike="noStrike" cap="none">
                <a:solidFill>
                  <a:srgbClr val="262626"/>
                </a:solidFill>
              </a:rPr>
              <a:t>Water Bottles</a:t>
            </a:r>
            <a:endParaRPr sz="4400" b="1" i="0" u="none" strike="noStrike" cap="none">
              <a:solidFill>
                <a:srgbClr val="262626"/>
              </a:solidFill>
            </a:endParaRPr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1"/>
          </p:nvPr>
        </p:nvSpPr>
        <p:spPr>
          <a:xfrm>
            <a:off x="1295400" y="1990125"/>
            <a:ext cx="9601200" cy="4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390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Water bottles are also welcome so long </a:t>
            </a:r>
            <a:r>
              <a:rPr lang="en-US" sz="3600"/>
              <a:t>as they have a screw lid</a:t>
            </a:r>
            <a:endParaRPr sz="3600"/>
          </a:p>
          <a:p>
            <a:pPr marL="285750" marR="0" lvl="0" indent="-3390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/>
              <a:t>Only water please; flavored drinks can cause a sticky mess if spilled</a:t>
            </a:r>
            <a:endParaRPr sz="3600"/>
          </a:p>
          <a:p>
            <a:pPr marL="285750" marR="0" lvl="0" indent="-339090" algn="l" rtl="0">
              <a:spcBef>
                <a:spcPts val="1080"/>
              </a:spcBef>
              <a:spcAft>
                <a:spcPts val="100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/>
              <a:t>If students are disruptive or preoccupied with having water bottles, they will be asked to not bring them to school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1295400" y="982127"/>
            <a:ext cx="96012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b="1"/>
              <a:t>Essential Learning (EL) Scales</a:t>
            </a:r>
            <a:endParaRPr sz="4400" b="1" i="0" u="none" strike="noStrike" cap="none">
              <a:solidFill>
                <a:srgbClr val="262626"/>
              </a:solidFill>
            </a:endParaRPr>
          </a:p>
        </p:txBody>
      </p:sp>
      <p:sp>
        <p:nvSpPr>
          <p:cNvPr id="285" name="Google Shape;285;p44"/>
          <p:cNvSpPr txBox="1">
            <a:spLocks noGrp="1"/>
          </p:cNvSpPr>
          <p:nvPr>
            <p:ph type="body" idx="1"/>
          </p:nvPr>
        </p:nvSpPr>
        <p:spPr>
          <a:xfrm>
            <a:off x="1295400" y="1990125"/>
            <a:ext cx="9601200" cy="4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82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/>
              <a:t>These are skills that have been identified by teachers that students must have to be ready for the next grade and for the state-wide ISTEP tests at the end of the year.</a:t>
            </a:r>
            <a:endParaRPr sz="2800"/>
          </a:p>
          <a:p>
            <a:pPr marL="285750" marR="0" lvl="0" indent="-2882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/>
              <a:t>These are the skills that are reported out to parents on:</a:t>
            </a:r>
            <a:endParaRPr sz="2800"/>
          </a:p>
          <a:p>
            <a:pPr marL="1543050" marR="0" lvl="3" indent="-232410" algn="l" rtl="0">
              <a:spcBef>
                <a:spcPts val="108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Mid-term reports (4 times a year - mid quarter)</a:t>
            </a:r>
            <a:endParaRPr sz="2800"/>
          </a:p>
          <a:p>
            <a:pPr marL="1543050" marR="0" lvl="3" indent="-232410" algn="l" rtl="0">
              <a:spcBef>
                <a:spcPts val="108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Report cards (4 times a year - quarter end)</a:t>
            </a:r>
            <a:endParaRPr sz="2800"/>
          </a:p>
          <a:p>
            <a:pPr marL="1543050" marR="0" lvl="3" indent="-232410" algn="l" rtl="0">
              <a:spcBef>
                <a:spcPts val="1080"/>
              </a:spcBef>
              <a:spcAft>
                <a:spcPts val="1000"/>
              </a:spcAft>
              <a:buSzPts val="2800"/>
              <a:buChar char="•"/>
            </a:pPr>
            <a:r>
              <a:rPr lang="en-US" sz="2800"/>
              <a:t>Data folders (twice monthly) - will come home first time with midterm (August 31)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>
            <a:spLocks noGrp="1"/>
          </p:cNvSpPr>
          <p:nvPr>
            <p:ph type="title"/>
          </p:nvPr>
        </p:nvSpPr>
        <p:spPr>
          <a:xfrm>
            <a:off x="1295400" y="982127"/>
            <a:ext cx="96012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b="1"/>
              <a:t>Essential Learning (EL) Scales</a:t>
            </a:r>
            <a:endParaRPr sz="4400" b="1" i="0" u="none" strike="noStrike" cap="none">
              <a:solidFill>
                <a:srgbClr val="262626"/>
              </a:solidFill>
            </a:endParaRPr>
          </a:p>
        </p:txBody>
      </p:sp>
      <p:sp>
        <p:nvSpPr>
          <p:cNvPr id="291" name="Google Shape;291;p45"/>
          <p:cNvSpPr txBox="1">
            <a:spLocks noGrp="1"/>
          </p:cNvSpPr>
          <p:nvPr>
            <p:ph type="body" idx="1"/>
          </p:nvPr>
        </p:nvSpPr>
        <p:spPr>
          <a:xfrm>
            <a:off x="772975" y="1990125"/>
            <a:ext cx="10591200" cy="3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/>
              <a:t>5th Grade ELs can be found:</a:t>
            </a:r>
            <a:endParaRPr sz="4000"/>
          </a:p>
          <a:p>
            <a:pPr marL="914400" marR="0" lvl="0" indent="-4826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4000"/>
              <a:buChar char="•"/>
            </a:pPr>
            <a:r>
              <a:rPr lang="en-US" sz="4000">
                <a:solidFill>
                  <a:schemeClr val="accent1"/>
                </a:solidFill>
              </a:rPr>
              <a:t>In your child’s data folder (kid-friendly version)</a:t>
            </a:r>
            <a:endParaRPr sz="4000">
              <a:solidFill>
                <a:schemeClr val="accent1"/>
              </a:solidFill>
            </a:endParaRPr>
          </a:p>
          <a:p>
            <a:pPr marL="914400" marR="0" lvl="0" indent="-4826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4000"/>
              <a:buChar char="•"/>
            </a:pPr>
            <a:r>
              <a:rPr lang="en-US" sz="4000" u="sng">
                <a:solidFill>
                  <a:schemeClr val="accent1"/>
                </a:solidFill>
                <a:hlinkClick r:id="rId3"/>
              </a:rPr>
              <a:t>5th Grade Class Website</a:t>
            </a:r>
            <a:endParaRPr sz="4000">
              <a:solidFill>
                <a:schemeClr val="accent1"/>
              </a:solidFill>
            </a:endParaRPr>
          </a:p>
          <a:p>
            <a:pPr marL="914400" marR="0" lvl="0" indent="-4826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4000"/>
              <a:buChar char="•"/>
            </a:pPr>
            <a:r>
              <a:rPr lang="en-US" sz="4000" u="sng">
                <a:solidFill>
                  <a:schemeClr val="accent1"/>
                </a:solidFill>
                <a:hlinkClick r:id="rId4"/>
              </a:rPr>
              <a:t>Corporation Essential Learnings</a:t>
            </a:r>
            <a:r>
              <a:rPr lang="en-US" sz="4000">
                <a:solidFill>
                  <a:schemeClr val="accent1"/>
                </a:solidFill>
              </a:rPr>
              <a:t> page</a:t>
            </a:r>
            <a:endParaRPr sz="4000">
              <a:solidFill>
                <a:schemeClr val="accent1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100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1295400" y="850552"/>
            <a:ext cx="96012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b="1"/>
              <a:t>Classroom Communication</a:t>
            </a:r>
            <a:endParaRPr b="1"/>
          </a:p>
        </p:txBody>
      </p:sp>
      <p:sp>
        <p:nvSpPr>
          <p:cNvPr id="297" name="Google Shape;297;p46"/>
          <p:cNvSpPr txBox="1">
            <a:spLocks noGrp="1"/>
          </p:cNvSpPr>
          <p:nvPr>
            <p:ph type="body" idx="1"/>
          </p:nvPr>
        </p:nvSpPr>
        <p:spPr>
          <a:xfrm>
            <a:off x="723625" y="1940625"/>
            <a:ext cx="10739400" cy="41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Class Dojo -- using for communication ONLY</a:t>
            </a:r>
            <a:endParaRPr sz="36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 signed up, please see us tonight</a:t>
            </a:r>
            <a:endParaRPr sz="36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will need to be connected to 3 classes:</a:t>
            </a:r>
            <a:endParaRPr sz="36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English/LA</a:t>
            </a:r>
            <a:endParaRPr sz="36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Math</a:t>
            </a:r>
            <a:endParaRPr sz="36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HR/SocSt/Science</a:t>
            </a:r>
            <a:endParaRPr sz="36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title"/>
          </p:nvPr>
        </p:nvSpPr>
        <p:spPr>
          <a:xfrm>
            <a:off x="1295400" y="850552"/>
            <a:ext cx="96012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b="1"/>
              <a:t>Thank you For Coming!</a:t>
            </a:r>
            <a:endParaRPr b="1"/>
          </a:p>
        </p:txBody>
      </p:sp>
      <p:sp>
        <p:nvSpPr>
          <p:cNvPr id="303" name="Google Shape;303;p47"/>
          <p:cNvSpPr txBox="1">
            <a:spLocks noGrp="1"/>
          </p:cNvSpPr>
          <p:nvPr>
            <p:ph type="body" idx="1"/>
          </p:nvPr>
        </p:nvSpPr>
        <p:spPr>
          <a:xfrm>
            <a:off x="726300" y="2006425"/>
            <a:ext cx="10739400" cy="41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will post this slide-show to our 5th Grade Website and a link on our class story page on Class Dojo.</a:t>
            </a:r>
            <a:endParaRPr sz="36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Questions?</a:t>
            </a:r>
            <a:endParaRPr sz="36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1295400" y="982127"/>
            <a:ext cx="96012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b="1"/>
              <a:t>Typical Day in 5th Grade (handout)</a:t>
            </a:r>
            <a:endParaRPr sz="4400" b="1" i="0" u="none" strike="noStrike" cap="none">
              <a:solidFill>
                <a:srgbClr val="262626"/>
              </a:solidFill>
            </a:endParaRPr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1295400" y="2072200"/>
            <a:ext cx="9601200" cy="4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8:55-9:10  			Homerooms</a:t>
            </a:r>
            <a:endParaRPr sz="2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9:10-9:55			RATS (music, art, PE, computer lab, STEM)</a:t>
            </a:r>
            <a:endParaRPr sz="2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10:00-10:25		Math Focused Instructional Time (FIT)</a:t>
            </a:r>
            <a:endParaRPr sz="2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10:30-11:40		Period 1 - English Language Arts</a:t>
            </a:r>
            <a:endParaRPr sz="2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11:45-12:55		Period 2  - Math</a:t>
            </a:r>
            <a:endParaRPr sz="2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1:00-1:30			Lunch </a:t>
            </a:r>
            <a:endParaRPr sz="2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1:35-2:30			Period 3 - Social Studies</a:t>
            </a:r>
            <a:endParaRPr sz="2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2:35-3:00			Reading/Writing FIT (not on Wednesdays)</a:t>
            </a:r>
            <a:endParaRPr sz="2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3:05-3:40			Recess/Dismissal</a:t>
            </a:r>
            <a:endParaRPr sz="2600"/>
          </a:p>
          <a:p>
            <a:pPr marL="285750" marR="0" lvl="0" indent="-1104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1295400" y="982127"/>
            <a:ext cx="96012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b="1"/>
              <a:t>Focused Instructional Time (FIT)</a:t>
            </a:r>
            <a:endParaRPr sz="4400" b="1" i="0" u="none" strike="noStrike" cap="none">
              <a:solidFill>
                <a:srgbClr val="262626"/>
              </a:solidFill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55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sz="2600"/>
              <a:t>Two FIT times:</a:t>
            </a:r>
            <a:endParaRPr sz="2600"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2600"/>
              <a:t>	10:00-10:25		Math focus</a:t>
            </a:r>
            <a:endParaRPr sz="2600"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2600"/>
              <a:t>	   2:35-3:00		Reading and writing focus (not on Wednesdays)</a:t>
            </a:r>
            <a:endParaRPr sz="2600"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2600"/>
          </a:p>
          <a:p>
            <a:pPr marL="0" marR="0" lvl="0" indent="0" algn="ctr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2600"/>
              <a:t>Students receive small group instruction/remediation on certain skills based on where they are at that time.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1295400" y="982127"/>
            <a:ext cx="96012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1" i="0" u="none" strike="noStrike" cap="none">
                <a:solidFill>
                  <a:srgbClr val="262626"/>
                </a:solidFill>
              </a:rPr>
              <a:t>Related Arts Rotations (hando</a:t>
            </a:r>
            <a:r>
              <a:rPr lang="en-US" b="1"/>
              <a:t>ut)</a:t>
            </a:r>
            <a:endParaRPr sz="4400" b="1" i="0" u="none" strike="noStrike" cap="none">
              <a:solidFill>
                <a:srgbClr val="262626"/>
              </a:solidFill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838750" y="2022875"/>
            <a:ext cx="10607700" cy="3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285750" marR="0" lvl="0" indent="-33909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Students will go to each Related Arts (RATS) once a week. </a:t>
            </a:r>
            <a:endParaRPr sz="3600"/>
          </a:p>
          <a:p>
            <a:pPr marL="285750" marR="0" lvl="0" indent="-3390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Rotations include Music, PE, Art, Computer, and STEM </a:t>
            </a:r>
            <a:endParaRPr sz="3600"/>
          </a:p>
          <a:p>
            <a:pPr marL="285750" marR="0" lvl="0" indent="-339090" algn="l" rtl="0">
              <a:spcBef>
                <a:spcPts val="1080"/>
              </a:spcBef>
              <a:spcAft>
                <a:spcPts val="100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TEA</a:t>
            </a:r>
            <a:r>
              <a:rPr lang="en-US" sz="3600"/>
              <a:t>M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67" y="85100"/>
            <a:ext cx="11965700" cy="67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/>
          <p:nvPr/>
        </p:nvSpPr>
        <p:spPr>
          <a:xfrm>
            <a:off x="1365967" y="779400"/>
            <a:ext cx="9522900" cy="5365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 txBox="1"/>
          <p:nvPr/>
        </p:nvSpPr>
        <p:spPr>
          <a:xfrm>
            <a:off x="1348867" y="425967"/>
            <a:ext cx="98013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</a:rPr>
              <a:t>Essential Learnings for PE:</a:t>
            </a:r>
            <a:endParaRPr sz="240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5.3.1 Participate in health-enhancing physical activity.</a:t>
            </a:r>
            <a:endParaRPr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5.5.2 Perform activities safely and follow rules.</a:t>
            </a:r>
            <a:endParaRPr sz="120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Activities: Fitness Testing, Football, Volleyball, Basketball, Striking Objects, Tumbling, Bowling, Roller Skating, Cycling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1814583" y="2976017"/>
            <a:ext cx="8559300" cy="2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*September 	Roller Skating Payment and Permission Slip Due</a:t>
            </a:r>
            <a:endParaRPr sz="24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*November 	Veterans’ Day Program</a:t>
            </a:r>
            <a:endParaRPr sz="24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*February    	Jump Rope for Heart</a:t>
            </a:r>
            <a:endParaRPr sz="24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*March        	Roller Skating (parent volunteers needed)</a:t>
            </a:r>
            <a:endParaRPr sz="24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6096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     	Skate Night at Franklin Skate Club</a:t>
            </a:r>
            <a:endParaRPr sz="24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*May 	     		Field Day (parent volunteers needed)</a:t>
            </a:r>
            <a:endParaRPr sz="2400"/>
          </a:p>
        </p:txBody>
      </p:sp>
      <p:sp>
        <p:nvSpPr>
          <p:cNvPr id="230" name="Google Shape;230;p35"/>
          <p:cNvSpPr txBox="1"/>
          <p:nvPr/>
        </p:nvSpPr>
        <p:spPr>
          <a:xfrm>
            <a:off x="1334599" y="5284333"/>
            <a:ext cx="95229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Acme"/>
                <a:ea typeface="Acme"/>
                <a:cs typeface="Acme"/>
                <a:sym typeface="Acme"/>
              </a:rPr>
              <a:t>Please have your child wear tennis shoes to PE</a:t>
            </a:r>
            <a:r>
              <a:rPr lang="en-US" sz="4000">
                <a:solidFill>
                  <a:srgbClr val="E4D1CB"/>
                </a:solidFill>
                <a:latin typeface="Acme"/>
                <a:ea typeface="Acme"/>
                <a:cs typeface="Acme"/>
                <a:sym typeface="Acme"/>
              </a:rPr>
              <a:t>.</a:t>
            </a:r>
            <a:endParaRPr sz="1900">
              <a:solidFill>
                <a:srgbClr val="E4D1C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ART</a:t>
            </a:r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56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/>
              <a:t>We will focus on the elements of </a:t>
            </a:r>
            <a:endParaRPr/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/>
              <a:t>Elements, Criticism and History.</a:t>
            </a:r>
            <a:endParaRPr/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/>
              <a:t>Please send your kiddo in </a:t>
            </a:r>
            <a:endParaRPr/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/>
              <a:t>something they can get dirty</a:t>
            </a:r>
            <a:endParaRPr/>
          </a:p>
          <a:p>
            <a:pPr marL="0" lvl="0" indent="0" algn="ctr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/>
              <a:t>in!!</a:t>
            </a:r>
            <a:endParaRPr/>
          </a:p>
        </p:txBody>
      </p:sp>
      <p:pic>
        <p:nvPicPr>
          <p:cNvPr id="237" name="Google Shape;237;p36" descr="IMG_915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950" y="0"/>
            <a:ext cx="51434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467" y="0"/>
            <a:ext cx="88750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58914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1" i="0" u="none" strike="noStrike" cap="none">
                <a:solidFill>
                  <a:srgbClr val="262626"/>
                </a:solidFill>
              </a:rPr>
              <a:t>Behavior Charts</a:t>
            </a:r>
            <a:endParaRPr sz="4400" b="1" i="0" u="none" strike="noStrike" cap="none">
              <a:solidFill>
                <a:srgbClr val="262626"/>
              </a:solidFill>
            </a:endParaRPr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xfrm>
            <a:off x="772975" y="1957075"/>
            <a:ext cx="6150600" cy="3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Based on the </a:t>
            </a:r>
            <a:r>
              <a:rPr lang="en-US" sz="2600" b="1"/>
              <a:t>WES </a:t>
            </a:r>
            <a:r>
              <a:rPr lang="en-US" sz="2600" b="1" i="0" u="none" strike="noStrike" cap="none">
                <a:solidFill>
                  <a:srgbClr val="262626"/>
                </a:solidFill>
              </a:rPr>
              <a:t>Warrior Way</a:t>
            </a:r>
            <a:r>
              <a:rPr lang="en-US" sz="2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6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Must be returned Monday morning with parent signature</a:t>
            </a:r>
            <a:endParaRPr sz="2600"/>
          </a:p>
          <a:p>
            <a:pPr marL="457200" marR="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 sz="2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Student earns </a:t>
            </a:r>
            <a:r>
              <a:rPr lang="en-US" sz="2600"/>
              <a:t>an invite </a:t>
            </a:r>
            <a:r>
              <a:rPr lang="en-US" sz="2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to our reward party every four weeks if he/she has </a:t>
            </a:r>
            <a:r>
              <a:rPr lang="en-US" sz="2600"/>
              <a:t>two</a:t>
            </a:r>
            <a:r>
              <a:rPr lang="en-US" sz="2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mark</a:t>
            </a:r>
            <a:r>
              <a:rPr lang="en-US" sz="2600"/>
              <a:t>s </a:t>
            </a:r>
            <a:r>
              <a:rPr lang="en-US" sz="2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or less </a:t>
            </a:r>
            <a:r>
              <a:rPr lang="en-US" sz="2600" b="1" i="0" u="none" strike="noStrike" cap="none">
                <a:solidFill>
                  <a:srgbClr val="262626"/>
                </a:solidFill>
              </a:rPr>
              <a:t>each week</a:t>
            </a:r>
            <a:r>
              <a:rPr lang="en-US" sz="2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over </a:t>
            </a:r>
            <a:r>
              <a:rPr lang="en-US" sz="2600"/>
              <a:t>that</a:t>
            </a:r>
            <a:r>
              <a:rPr lang="en-US" sz="2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four-week period</a:t>
            </a:r>
            <a:endParaRPr sz="2600"/>
          </a:p>
        </p:txBody>
      </p:sp>
      <p:pic>
        <p:nvPicPr>
          <p:cNvPr id="249" name="Google Shape;2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800" y="1957075"/>
            <a:ext cx="4445925" cy="343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96012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1" i="0" u="none" strike="noStrike" cap="none">
                <a:solidFill>
                  <a:srgbClr val="262626"/>
                </a:solidFill>
              </a:rPr>
              <a:t>Weekly Homework</a:t>
            </a:r>
            <a:endParaRPr sz="4400" b="1" i="0" u="none" strike="noStrike" cap="none">
              <a:solidFill>
                <a:srgbClr val="26262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789400" y="1957075"/>
            <a:ext cx="10591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Reading/Language </a:t>
            </a:r>
            <a:r>
              <a:rPr lang="en-US" sz="2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Arts</a:t>
            </a:r>
            <a:endParaRPr sz="2600"/>
          </a:p>
          <a:p>
            <a:pPr marL="742950" marR="0" lvl="1" indent="-326707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sz="2600"/>
              <a:t>Reading every night (Monday - Thursday)/ 1 writing activity due each week</a:t>
            </a:r>
            <a:endParaRPr sz="2600"/>
          </a:p>
          <a:p>
            <a:pPr marL="742950" marR="0" lvl="1" indent="-326707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Extra skill-based practice </a:t>
            </a:r>
            <a:r>
              <a:rPr lang="en-US" sz="2600"/>
              <a:t>as needed</a:t>
            </a:r>
            <a:endParaRPr sz="26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457200" algn="l" rtl="0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Math</a:t>
            </a:r>
            <a:endParaRPr sz="2600" b="1"/>
          </a:p>
          <a:p>
            <a:pPr marL="742950" marR="0" lvl="1" indent="-326707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sz="2600"/>
              <a:t>1-2 assignments each week</a:t>
            </a:r>
            <a:endParaRPr sz="2600"/>
          </a:p>
          <a:p>
            <a:pPr marL="742950" marR="0" lvl="1" indent="-326707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Extra skill-based practice </a:t>
            </a:r>
            <a:r>
              <a:rPr lang="en-US" sz="2600"/>
              <a:t>as needed</a:t>
            </a:r>
            <a:endParaRPr sz="2600"/>
          </a:p>
          <a:p>
            <a:pPr marL="0" marR="0" lvl="0" indent="45720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 sz="2600" b="1"/>
              <a:t>Social Studies/Science</a:t>
            </a:r>
            <a:endParaRPr sz="2600" b="1"/>
          </a:p>
          <a:p>
            <a:pPr marL="914400" marR="0" lvl="0" indent="-39370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Assigned as needed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Widescreen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Garamond</vt:lpstr>
      <vt:lpstr>Calibri</vt:lpstr>
      <vt:lpstr>Acme</vt:lpstr>
      <vt:lpstr>Times New Roman</vt:lpstr>
      <vt:lpstr>Organic</vt:lpstr>
      <vt:lpstr>Simple Light</vt:lpstr>
      <vt:lpstr>Welcome to 5th Grade</vt:lpstr>
      <vt:lpstr>Typical Day in 5th Grade (handout)</vt:lpstr>
      <vt:lpstr>Focused Instructional Time (FIT)</vt:lpstr>
      <vt:lpstr>Related Arts Rotations (handout)</vt:lpstr>
      <vt:lpstr>PowerPoint Presentation</vt:lpstr>
      <vt:lpstr>ART</vt:lpstr>
      <vt:lpstr>PowerPoint Presentation</vt:lpstr>
      <vt:lpstr>Behavior Charts</vt:lpstr>
      <vt:lpstr> Weekly Homework </vt:lpstr>
      <vt:lpstr>What Students Need Every Day </vt:lpstr>
      <vt:lpstr>Trapper Keepers </vt:lpstr>
      <vt:lpstr>Snacks </vt:lpstr>
      <vt:lpstr>Water Bottles</vt:lpstr>
      <vt:lpstr>Essential Learning (EL) Scales</vt:lpstr>
      <vt:lpstr>Essential Learning (EL) Scales</vt:lpstr>
      <vt:lpstr>Classroom Communication</vt:lpstr>
      <vt:lpstr>Thank you For Coming!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5th Grade</dc:title>
  <dc:creator>Rachel Schaefer</dc:creator>
  <cp:lastModifiedBy>Rachel Schaefer</cp:lastModifiedBy>
  <cp:revision>1</cp:revision>
  <dcterms:modified xsi:type="dcterms:W3CDTF">2018-08-14T12:18:14Z</dcterms:modified>
</cp:coreProperties>
</file>